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517" r:id="rId2"/>
    <p:sldId id="579" r:id="rId3"/>
    <p:sldId id="585" r:id="rId4"/>
    <p:sldId id="616" r:id="rId5"/>
    <p:sldId id="614" r:id="rId6"/>
    <p:sldId id="610" r:id="rId7"/>
    <p:sldId id="606" r:id="rId8"/>
    <p:sldId id="620" r:id="rId9"/>
    <p:sldId id="617" r:id="rId10"/>
    <p:sldId id="622" r:id="rId11"/>
    <p:sldId id="621" r:id="rId12"/>
    <p:sldId id="628" r:id="rId13"/>
    <p:sldId id="619" r:id="rId14"/>
    <p:sldId id="612" r:id="rId15"/>
    <p:sldId id="626" r:id="rId16"/>
    <p:sldId id="611" r:id="rId17"/>
    <p:sldId id="627" r:id="rId18"/>
    <p:sldId id="629" r:id="rId19"/>
  </p:sldIdLst>
  <p:sldSz cx="10801350" cy="7200900"/>
  <p:notesSz cx="6858000" cy="9144000"/>
  <p:defaultTextStyle>
    <a:defPPr>
      <a:defRPr lang="zh-CN"/>
    </a:defPPr>
    <a:lvl1pPr algn="l" defTabSz="10287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514350" indent="-57150" algn="l" defTabSz="10287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1028700" indent="-114300" algn="l" defTabSz="10287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543050" indent="-171450" algn="l" defTabSz="10287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2057400" indent="-228600" algn="l" defTabSz="1028700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>
          <p15:clr>
            <a:srgbClr val="A4A3A4"/>
          </p15:clr>
        </p15:guide>
        <p15:guide id="2" pos="34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EAA9C"/>
    <a:srgbClr val="CCFFFF"/>
    <a:srgbClr val="66FF99"/>
    <a:srgbClr val="E7E7FF"/>
    <a:srgbClr val="9BFFC8"/>
    <a:srgbClr val="A2B1D2"/>
    <a:srgbClr val="FFCCFF"/>
    <a:srgbClr val="FDC7C7"/>
    <a:srgbClr val="D9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主题样式 1 - 个性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06799F8-075E-4A3A-A7F6-7FBC6576F1A4}" styleName="主题样式 2 - 个性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7" autoAdjust="0"/>
    <p:restoredTop sz="94781" autoAdjust="0"/>
  </p:normalViewPr>
  <p:slideViewPr>
    <p:cSldViewPr>
      <p:cViewPr varScale="1">
        <p:scale>
          <a:sx n="113" d="100"/>
          <a:sy n="113" d="100"/>
        </p:scale>
        <p:origin x="736" y="176"/>
      </p:cViewPr>
      <p:guideLst>
        <p:guide orient="horz" pos="2268"/>
        <p:guide pos="34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2166"/>
    </p:cViewPr>
  </p:sorterViewPr>
  <p:notesViewPr>
    <p:cSldViewPr>
      <p:cViewPr varScale="1">
        <p:scale>
          <a:sx n="60" d="100"/>
          <a:sy n="60" d="100"/>
        </p:scale>
        <p:origin x="2094" y="54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D0D83-98F5-401E-B83D-2539B44226FC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9097C-1F7C-45A5-B37E-FA2019F735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96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324C083-3218-4C8D-B586-7C1EC0399168}" type="datetimeFigureOut">
              <a:rPr lang="zh-CN" altLang="en-US"/>
              <a:pPr>
                <a:defRPr/>
              </a:pPr>
              <a:t>2019/12/29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4EF6F87-FBE5-4057-8A0F-E14E9FCBF5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0683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0287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4350" algn="l" defTabSz="10287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28700" algn="l" defTabSz="10287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3050" algn="l" defTabSz="10287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57400" algn="l" defTabSz="1028700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175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8610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0045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14800" algn="l" defTabSz="10287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0342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EF6F87-FBE5-4057-8A0F-E14E9FCBF5C0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330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EF6F87-FBE5-4057-8A0F-E14E9FCBF5C0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386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EF6F87-FBE5-4057-8A0F-E14E9FCBF5C0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913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EF6F87-FBE5-4057-8A0F-E14E9FCBF5C0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178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EF6F87-FBE5-4057-8A0F-E14E9FCBF5C0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455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EF6F87-FBE5-4057-8A0F-E14E9FCBF5C0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302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EF6F87-FBE5-4057-8A0F-E14E9FCBF5C0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238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EF6F87-FBE5-4057-8A0F-E14E9FCBF5C0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10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EF6F87-FBE5-4057-8A0F-E14E9FCBF5C0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644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EF6F87-FBE5-4057-8A0F-E14E9FCBF5C0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818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EF6F87-FBE5-4057-8A0F-E14E9FCBF5C0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586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EF6F87-FBE5-4057-8A0F-E14E9FCBF5C0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158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EF6F87-FBE5-4057-8A0F-E14E9FCBF5C0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617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EF6F87-FBE5-4057-8A0F-E14E9FCBF5C0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741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EF6F87-FBE5-4057-8A0F-E14E9FCBF5C0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951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EF6F87-FBE5-4057-8A0F-E14E9FCBF5C0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624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EF6F87-FBE5-4057-8A0F-E14E9FCBF5C0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074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EE83A-2323-40A2-B59E-659F6260DAF8}" type="datetime1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11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645EAF-01F9-4AA4-B4FB-9CABD514A6DC}" type="datetime1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99A47-00F7-44E5-A0C7-05504ACC663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71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 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单击此处编辑母版标题样式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765907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95300" y="450850"/>
            <a:ext cx="97202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2870" tIns="51435" rIns="102870" bIns="5143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95300" y="1373188"/>
            <a:ext cx="9720263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2870" tIns="51435" rIns="102870" bIns="514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750" y="6673850"/>
            <a:ext cx="2520950" cy="384175"/>
          </a:xfrm>
          <a:prstGeom prst="rect">
            <a:avLst/>
          </a:prstGeom>
        </p:spPr>
        <p:txBody>
          <a:bodyPr vert="horz" lIns="102870" tIns="51435" rIns="102870" bIns="51435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FBD4C45-43A0-4BA9-8000-487235CD502C}" type="datetime1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90938" y="6673850"/>
            <a:ext cx="3419475" cy="384175"/>
          </a:xfrm>
          <a:prstGeom prst="rect">
            <a:avLst/>
          </a:prstGeom>
        </p:spPr>
        <p:txBody>
          <a:bodyPr vert="horz" lIns="102870" tIns="51435" rIns="102870" bIns="51435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740650" y="6816675"/>
            <a:ext cx="2520950" cy="384175"/>
          </a:xfrm>
          <a:prstGeom prst="rect">
            <a:avLst/>
          </a:prstGeom>
        </p:spPr>
        <p:txBody>
          <a:bodyPr vert="horz" lIns="102870" tIns="51435" rIns="102870" bIns="51435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A82CA37-9F09-4F24-9B2A-880D511BA3AD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840538"/>
            <a:ext cx="10801350" cy="952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870" tIns="51435" rIns="102870" bIns="5143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l" defTabSz="1028700" rtl="0" eaLnBrk="0" fontAlgn="base" hangingPunct="0">
        <a:spcBef>
          <a:spcPct val="0"/>
        </a:spcBef>
        <a:spcAft>
          <a:spcPct val="0"/>
        </a:spcAft>
        <a:defRPr sz="2700" b="1" kern="1200">
          <a:solidFill>
            <a:srgbClr val="00B0F0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defTabSz="1028700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00B0F0"/>
          </a:solidFill>
          <a:latin typeface="微软雅黑" pitchFamily="34" charset="-122"/>
          <a:ea typeface="微软雅黑" pitchFamily="34" charset="-122"/>
        </a:defRPr>
      </a:lvl2pPr>
      <a:lvl3pPr algn="l" defTabSz="1028700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00B0F0"/>
          </a:solidFill>
          <a:latin typeface="微软雅黑" pitchFamily="34" charset="-122"/>
          <a:ea typeface="微软雅黑" pitchFamily="34" charset="-122"/>
        </a:defRPr>
      </a:lvl3pPr>
      <a:lvl4pPr algn="l" defTabSz="1028700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00B0F0"/>
          </a:solidFill>
          <a:latin typeface="微软雅黑" pitchFamily="34" charset="-122"/>
          <a:ea typeface="微软雅黑" pitchFamily="34" charset="-122"/>
        </a:defRPr>
      </a:lvl4pPr>
      <a:lvl5pPr algn="l" defTabSz="1028700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00B0F0"/>
          </a:solidFill>
          <a:latin typeface="微软雅黑" pitchFamily="34" charset="-122"/>
          <a:ea typeface="微软雅黑" pitchFamily="34" charset="-122"/>
        </a:defRPr>
      </a:lvl5pPr>
      <a:lvl6pPr marL="457200" algn="l" defTabSz="1028700" rtl="0" fontAlgn="base">
        <a:spcBef>
          <a:spcPct val="0"/>
        </a:spcBef>
        <a:spcAft>
          <a:spcPct val="0"/>
        </a:spcAft>
        <a:defRPr sz="2700" b="1">
          <a:solidFill>
            <a:srgbClr val="00B0F0"/>
          </a:solidFill>
          <a:latin typeface="微软雅黑" pitchFamily="34" charset="-122"/>
          <a:ea typeface="微软雅黑" pitchFamily="34" charset="-122"/>
        </a:defRPr>
      </a:lvl6pPr>
      <a:lvl7pPr marL="914400" algn="l" defTabSz="1028700" rtl="0" fontAlgn="base">
        <a:spcBef>
          <a:spcPct val="0"/>
        </a:spcBef>
        <a:spcAft>
          <a:spcPct val="0"/>
        </a:spcAft>
        <a:defRPr sz="2700" b="1">
          <a:solidFill>
            <a:srgbClr val="00B0F0"/>
          </a:solidFill>
          <a:latin typeface="微软雅黑" pitchFamily="34" charset="-122"/>
          <a:ea typeface="微软雅黑" pitchFamily="34" charset="-122"/>
        </a:defRPr>
      </a:lvl7pPr>
      <a:lvl8pPr marL="1371600" algn="l" defTabSz="1028700" rtl="0" fontAlgn="base">
        <a:spcBef>
          <a:spcPct val="0"/>
        </a:spcBef>
        <a:spcAft>
          <a:spcPct val="0"/>
        </a:spcAft>
        <a:defRPr sz="2700" b="1">
          <a:solidFill>
            <a:srgbClr val="00B0F0"/>
          </a:solidFill>
          <a:latin typeface="微软雅黑" pitchFamily="34" charset="-122"/>
          <a:ea typeface="微软雅黑" pitchFamily="34" charset="-122"/>
        </a:defRPr>
      </a:lvl8pPr>
      <a:lvl9pPr marL="1828800" algn="l" defTabSz="1028700" rtl="0" fontAlgn="base">
        <a:spcBef>
          <a:spcPct val="0"/>
        </a:spcBef>
        <a:spcAft>
          <a:spcPct val="0"/>
        </a:spcAft>
        <a:defRPr sz="2700" b="1">
          <a:solidFill>
            <a:srgbClr val="00B0F0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85763" indent="-385763" algn="l" defTabSz="10287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025" indent="-320675" algn="l" defTabSz="10287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7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7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7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287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aike.baidu.com/item/%E8%BF%87%E7%A8%8B%E6%A8%A1%E5%9E%8B/286889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41" y="4694556"/>
            <a:ext cx="10795635" cy="2506345"/>
          </a:xfrm>
          <a:prstGeom prst="rect">
            <a:avLst/>
          </a:prstGeom>
          <a:noFill/>
        </p:spPr>
      </p:pic>
      <p:sp>
        <p:nvSpPr>
          <p:cNvPr id="9" name="PA_文本框 14"/>
          <p:cNvSpPr txBox="1"/>
          <p:nvPr>
            <p:custDataLst>
              <p:tags r:id="rId1"/>
            </p:custDataLst>
          </p:nvPr>
        </p:nvSpPr>
        <p:spPr>
          <a:xfrm>
            <a:off x="1436451" y="2070280"/>
            <a:ext cx="7837959" cy="9069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accent1"/>
                </a:solidFill>
                <a:effectLst>
                  <a:outerShdw blurRad="241300" dist="38100" dir="2700000" sx="102000" sy="102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关键词品类分类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5170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740650" y="6816675"/>
            <a:ext cx="2520950" cy="384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5130" y="405593"/>
            <a:ext cx="7695892" cy="69295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四、建模过程</a:t>
            </a:r>
            <a:r>
              <a:rPr lang="en-US" altLang="zh-CN" sz="2400" dirty="0"/>
              <a:t>——</a:t>
            </a:r>
            <a:r>
              <a:rPr lang="zh-CN" altLang="en-US" sz="2400" dirty="0"/>
              <a:t>总体策略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31" y="1305195"/>
            <a:ext cx="3967545" cy="505366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557583" y="1076279"/>
            <a:ext cx="4815535" cy="477053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单一词根：</a:t>
            </a:r>
            <a:endParaRPr lang="en-US" altLang="zh-CN" sz="1600" dirty="0"/>
          </a:p>
          <a:p>
            <a:pPr marL="971550" lvl="1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600" dirty="0"/>
              <a:t>品类唯一：直接匹配</a:t>
            </a:r>
            <a:endParaRPr lang="en-US" altLang="zh-CN" sz="1600" dirty="0"/>
          </a:p>
          <a:p>
            <a:pPr marL="971550" lvl="1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600" dirty="0"/>
              <a:t>品类不唯一：？</a:t>
            </a:r>
            <a:endParaRPr lang="en-US" altLang="zh-CN" sz="1600" dirty="0"/>
          </a:p>
          <a:p>
            <a:pPr lvl="1" indent="0">
              <a:lnSpc>
                <a:spcPct val="150000"/>
              </a:lnSpc>
            </a:pPr>
            <a:endParaRPr lang="en-US" altLang="zh-CN" sz="1600" dirty="0"/>
          </a:p>
          <a:p>
            <a:pPr marL="971550" lvl="1" indent="-457200">
              <a:lnSpc>
                <a:spcPct val="150000"/>
              </a:lnSpc>
              <a:buFont typeface="+mj-lt"/>
              <a:buAutoNum type="alphaLcParenR"/>
            </a:pPr>
            <a:endParaRPr lang="en-US" altLang="zh-CN" sz="1600" dirty="0"/>
          </a:p>
          <a:p>
            <a:pPr marL="971550" lvl="1" indent="-457200">
              <a:lnSpc>
                <a:spcPct val="150000"/>
              </a:lnSpc>
              <a:buFont typeface="+mj-lt"/>
              <a:buAutoNum type="alphaLcParenR"/>
            </a:pPr>
            <a:endParaRPr lang="en-US" altLang="zh-CN" sz="1600" dirty="0"/>
          </a:p>
          <a:p>
            <a:pPr marL="971550" lvl="1" indent="-457200">
              <a:lnSpc>
                <a:spcPct val="150000"/>
              </a:lnSpc>
              <a:buFont typeface="+mj-lt"/>
              <a:buAutoNum type="alphaLcParenR"/>
            </a:pPr>
            <a:endParaRPr lang="en-US" altLang="zh-CN" sz="1600" dirty="0"/>
          </a:p>
          <a:p>
            <a:pPr marL="971550" lvl="1" indent="-457200">
              <a:lnSpc>
                <a:spcPct val="150000"/>
              </a:lnSpc>
              <a:buFont typeface="+mj-lt"/>
              <a:buAutoNum type="alphaLcParenR"/>
            </a:pPr>
            <a:endParaRPr lang="en-US" altLang="zh-CN" sz="1600" dirty="0"/>
          </a:p>
          <a:p>
            <a:pPr marL="971550" lvl="1" indent="-457200">
              <a:lnSpc>
                <a:spcPct val="150000"/>
              </a:lnSpc>
              <a:buFont typeface="+mj-lt"/>
              <a:buAutoNum type="alphaLcParenR"/>
            </a:pPr>
            <a:endParaRPr lang="en-US" altLang="zh-CN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没有词根：同语义词根补充</a:t>
            </a:r>
            <a:endParaRPr lang="en-US" altLang="zh-CN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/>
              <a:t>多个词根：</a:t>
            </a:r>
            <a:endParaRPr lang="en-US" altLang="zh-CN" sz="1600" dirty="0"/>
          </a:p>
          <a:p>
            <a:pPr marL="971550" lvl="1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600" dirty="0"/>
              <a:t>最后一个词根更重要 ？</a:t>
            </a:r>
            <a:endParaRPr lang="en-US" altLang="zh-CN" sz="1600" dirty="0"/>
          </a:p>
          <a:p>
            <a:pPr marL="971550" lvl="1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600" dirty="0"/>
              <a:t>其他规则</a:t>
            </a:r>
            <a:endParaRPr lang="en-US" altLang="zh-CN" sz="1600" dirty="0"/>
          </a:p>
        </p:txBody>
      </p:sp>
      <p:sp>
        <p:nvSpPr>
          <p:cNvPr id="2" name="矩形 1"/>
          <p:cNvSpPr/>
          <p:nvPr/>
        </p:nvSpPr>
        <p:spPr>
          <a:xfrm>
            <a:off x="10108345" y="3194891"/>
            <a:ext cx="541659" cy="170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dirty="0"/>
              <a:t>词相似度</a:t>
            </a:r>
          </a:p>
        </p:txBody>
      </p:sp>
      <p:sp>
        <p:nvSpPr>
          <p:cNvPr id="4" name="右大括号 3"/>
          <p:cNvSpPr/>
          <p:nvPr/>
        </p:nvSpPr>
        <p:spPr>
          <a:xfrm>
            <a:off x="9844610" y="2109531"/>
            <a:ext cx="263735" cy="38704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816" y="2334556"/>
            <a:ext cx="5225103" cy="171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59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740650" y="6816675"/>
            <a:ext cx="2520950" cy="384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5130" y="405593"/>
            <a:ext cx="7695892" cy="69295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四、建模过程</a:t>
            </a:r>
            <a:r>
              <a:rPr lang="en-US" altLang="zh-CN" sz="2400" dirty="0"/>
              <a:t>——Word2Vec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167" y="4102644"/>
            <a:ext cx="2844539" cy="17376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566" y="3748071"/>
            <a:ext cx="2324100" cy="40005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6622155" y="2914415"/>
            <a:ext cx="376371" cy="270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3465460" y="2877696"/>
            <a:ext cx="376371" cy="270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30" y="4023117"/>
            <a:ext cx="3636580" cy="13091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538618" y="5652874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/>
              <a:t>性别</a:t>
            </a:r>
          </a:p>
        </p:txBody>
      </p:sp>
      <p:sp>
        <p:nvSpPr>
          <p:cNvPr id="11" name="矩形 10"/>
          <p:cNvSpPr/>
          <p:nvPr/>
        </p:nvSpPr>
        <p:spPr>
          <a:xfrm>
            <a:off x="7189534" y="4148121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/>
              <a:t>身份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22" y="2191682"/>
            <a:ext cx="3035145" cy="198552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381340" y="1791632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/>
              <a:t>词共现矩阵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876" y="4300260"/>
            <a:ext cx="2894492" cy="95782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7753" y="1775217"/>
            <a:ext cx="2333625" cy="22479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0040" y="657682"/>
            <a:ext cx="3260535" cy="282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59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740650" y="6816675"/>
            <a:ext cx="2520950" cy="384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5130" y="405593"/>
            <a:ext cx="7695892" cy="69295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四、建模过程</a:t>
            </a:r>
            <a:r>
              <a:rPr lang="en-US" altLang="zh-CN" sz="2400" dirty="0"/>
              <a:t>——Word2Vec</a:t>
            </a:r>
            <a:r>
              <a:rPr lang="zh-CN" altLang="en-US" sz="2400" dirty="0"/>
              <a:t>（续）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75" y="1126189"/>
            <a:ext cx="2829038" cy="21868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910" y="1126189"/>
            <a:ext cx="2742258" cy="21868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75" y="3923262"/>
            <a:ext cx="8372475" cy="1657350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2610365" y="4616922"/>
            <a:ext cx="405045" cy="270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305220" y="565325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原始数据</a:t>
            </a:r>
          </a:p>
        </p:txBody>
      </p:sp>
      <p:sp>
        <p:nvSpPr>
          <p:cNvPr id="13" name="矩形 12"/>
          <p:cNvSpPr/>
          <p:nvPr/>
        </p:nvSpPr>
        <p:spPr>
          <a:xfrm>
            <a:off x="5535690" y="5653255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相似词匹配数据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8487" y="1126189"/>
            <a:ext cx="2865070" cy="220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37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740650" y="6816675"/>
            <a:ext cx="2520950" cy="384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5130" y="405593"/>
            <a:ext cx="7695892" cy="69295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四、建模过程</a:t>
            </a:r>
            <a:r>
              <a:rPr lang="en-US" altLang="zh-CN" sz="2400" dirty="0"/>
              <a:t>——</a:t>
            </a:r>
            <a:r>
              <a:rPr lang="zh-CN" altLang="en-US" sz="2400" dirty="0"/>
              <a:t>贝叶斯分类器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50" y="1530220"/>
            <a:ext cx="4917509" cy="30814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93" y="1530220"/>
            <a:ext cx="4434778" cy="28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88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740650" y="6816675"/>
            <a:ext cx="2520950" cy="384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5130" y="405593"/>
            <a:ext cx="7695892" cy="69295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四、模型分类结果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551"/>
            <a:ext cx="10801350" cy="539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1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740650" y="6816675"/>
            <a:ext cx="2520950" cy="384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5130" y="405593"/>
            <a:ext cx="7695892" cy="69295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五、模型评估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30" y="1215185"/>
            <a:ext cx="7286625" cy="502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027" y="3510440"/>
            <a:ext cx="2097079" cy="27003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087071" y="2899053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/>
              <a:t>吴恩达</a:t>
            </a:r>
            <a:endParaRPr lang="en-US" altLang="zh-CN" sz="1600" dirty="0"/>
          </a:p>
          <a:p>
            <a:pPr algn="ctr"/>
            <a:r>
              <a:rPr lang="en-US" altLang="zh-CN" sz="1600" dirty="0"/>
              <a:t>《</a:t>
            </a:r>
            <a:r>
              <a:rPr lang="zh-CN" altLang="en-US" sz="1600" dirty="0"/>
              <a:t>机器学习训练秘籍</a:t>
            </a:r>
            <a:r>
              <a:rPr lang="en-US" altLang="zh-CN" sz="1600" dirty="0"/>
              <a:t>》</a:t>
            </a:r>
            <a:endParaRPr lang="zh-CN" altLang="en-US" sz="16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241" y="930464"/>
            <a:ext cx="2524009" cy="18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13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740650" y="6816675"/>
            <a:ext cx="2520950" cy="384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5130" y="405593"/>
            <a:ext cx="7695892" cy="69295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五、模型评估</a:t>
            </a:r>
            <a:r>
              <a:rPr lang="en-US" altLang="zh-CN" sz="2400" dirty="0"/>
              <a:t>——</a:t>
            </a:r>
            <a:r>
              <a:rPr lang="zh-CN" altLang="en-US" sz="2400" dirty="0"/>
              <a:t>错误分析</a:t>
            </a:r>
          </a:p>
        </p:txBody>
      </p:sp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882" y="2925375"/>
            <a:ext cx="3908323" cy="356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2" y="3152537"/>
            <a:ext cx="57912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97775" y="5265635"/>
            <a:ext cx="540067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/>
              <a:t>“香水”词根存在多个同名三级分类，导致训练样本中过滤了祖马龙香水数据，因此导致误分类到样本中概率较高的3774沐浴和3795洗发中。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52" y="1014713"/>
            <a:ext cx="9394233" cy="182065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813725" y="1765733"/>
            <a:ext cx="1391595" cy="1077870"/>
          </a:xfrm>
          <a:prstGeom prst="roundRect">
            <a:avLst>
              <a:gd name="adj" fmla="val 367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548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740650" y="6816675"/>
            <a:ext cx="2520950" cy="384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5130" y="405593"/>
            <a:ext cx="7695892" cy="69295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六、模型优化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48893" y="1663476"/>
            <a:ext cx="8202958" cy="1485165"/>
            <a:chOff x="453553" y="4320530"/>
            <a:chExt cx="9823057" cy="18002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/>
            <a:stretch>
              <a:fillRect/>
            </a:stretch>
          </p:blipFill>
          <p:spPr>
            <a:xfrm>
              <a:off x="453553" y="4320530"/>
              <a:ext cx="9823057" cy="1800200"/>
            </a:xfrm>
            <a:prstGeom prst="rect">
              <a:avLst/>
            </a:prstGeom>
          </p:spPr>
        </p:pic>
        <p:sp>
          <p:nvSpPr>
            <p:cNvPr id="8" name="圆角矩形 7"/>
            <p:cNvSpPr/>
            <p:nvPr/>
          </p:nvSpPr>
          <p:spPr>
            <a:xfrm>
              <a:off x="1336659" y="4671045"/>
              <a:ext cx="1035116" cy="27003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808380" y="4980865"/>
              <a:ext cx="681980" cy="27003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5392506" y="5260420"/>
              <a:ext cx="681980" cy="27003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795280" y="5537025"/>
              <a:ext cx="681980" cy="27003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2136270" y="5826105"/>
              <a:ext cx="804140" cy="27003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35883" y="3777163"/>
            <a:ext cx="9526186" cy="2861939"/>
            <a:chOff x="225100" y="3840808"/>
            <a:chExt cx="10291271" cy="286193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100" y="3840808"/>
              <a:ext cx="10291271" cy="2861939"/>
            </a:xfrm>
            <a:prstGeom prst="rect">
              <a:avLst/>
            </a:prstGeom>
          </p:spPr>
        </p:pic>
        <p:sp>
          <p:nvSpPr>
            <p:cNvPr id="15" name="圆角矩形 14"/>
            <p:cNvSpPr/>
            <p:nvPr/>
          </p:nvSpPr>
          <p:spPr>
            <a:xfrm>
              <a:off x="4562009" y="5037562"/>
              <a:ext cx="5879225" cy="27003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615" y="4005283"/>
            <a:ext cx="4800600" cy="685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85140" y="1112399"/>
            <a:ext cx="5400675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>
                <a:latin typeface="+mn-ea"/>
              </a:rPr>
              <a:t>数据层面</a:t>
            </a:r>
            <a:endParaRPr lang="en-US" altLang="zh-CN" sz="1800" dirty="0"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5140" y="3281513"/>
            <a:ext cx="5400675" cy="4428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sz="1800" dirty="0">
                <a:latin typeface="+mn-ea"/>
              </a:rPr>
              <a:t>算法层面</a:t>
            </a:r>
            <a:endParaRPr lang="en-US" altLang="zh-CN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756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740650" y="6816675"/>
            <a:ext cx="2520950" cy="384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5130" y="405593"/>
            <a:ext cx="7695892" cy="69295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六、模型优化</a:t>
            </a:r>
          </a:p>
        </p:txBody>
      </p:sp>
      <p:sp>
        <p:nvSpPr>
          <p:cNvPr id="6" name="矩形 5"/>
          <p:cNvSpPr/>
          <p:nvPr/>
        </p:nvSpPr>
        <p:spPr>
          <a:xfrm>
            <a:off x="585140" y="1112399"/>
            <a:ext cx="540067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>
                <a:latin typeface="+mn-ea"/>
              </a:rPr>
              <a:t>产品层面</a:t>
            </a:r>
            <a:endParaRPr lang="en-US" altLang="zh-CN" sz="1800" dirty="0">
              <a:latin typeface="+mn-ea"/>
            </a:endParaRPr>
          </a:p>
          <a:p>
            <a:pPr marL="85725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+mn-ea"/>
              </a:rPr>
              <a:t>提供分类稽核工具</a:t>
            </a:r>
            <a:endParaRPr lang="en-US" altLang="zh-CN" sz="1800" dirty="0">
              <a:latin typeface="+mn-ea"/>
            </a:endParaRPr>
          </a:p>
          <a:p>
            <a:pPr marL="85725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>
                <a:latin typeface="+mn-ea"/>
              </a:rPr>
              <a:t>积累稽核数据，作为优化训练样本</a:t>
            </a:r>
            <a:endParaRPr lang="en-US" altLang="zh-CN" sz="1800" dirty="0">
              <a:latin typeface="+mn-ea"/>
            </a:endParaRPr>
          </a:p>
          <a:p>
            <a:pPr marL="85725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65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740650" y="6816675"/>
            <a:ext cx="2520950" cy="384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  <p:sp>
        <p:nvSpPr>
          <p:cNvPr id="17" name="AutoShape 2" descr="http://ju.outofmemory.cn/imgr?src=http%3A%2F%2Flatex.codecogs.com%2Fgif.latex%3FW"/>
          <p:cNvSpPr>
            <a:spLocks noChangeAspect="1" noChangeArrowheads="1"/>
          </p:cNvSpPr>
          <p:nvPr/>
        </p:nvSpPr>
        <p:spPr bwMode="auto">
          <a:xfrm>
            <a:off x="7077075" y="5048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AutoShape 3" descr="http://ju.outofmemory.cn/imgr?src=http%3A%2F%2Flatex.codecogs.com%2Fgif.latex%3F0"/>
          <p:cNvSpPr>
            <a:spLocks noChangeAspect="1" noChangeArrowheads="1"/>
          </p:cNvSpPr>
          <p:nvPr/>
        </p:nvSpPr>
        <p:spPr bwMode="auto">
          <a:xfrm>
            <a:off x="11560175" y="5048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AutoShape 4" descr="http://ju.outofmemory.cn/imgr?src=http%3A%2F%2Flatex.codecogs.com%2Fgif.latex%3FW"/>
          <p:cNvSpPr>
            <a:spLocks noChangeAspect="1" noChangeArrowheads="1"/>
          </p:cNvSpPr>
          <p:nvPr/>
        </p:nvSpPr>
        <p:spPr bwMode="auto">
          <a:xfrm>
            <a:off x="2505075" y="793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AutoShape 6" descr="http://ju.outofmemory.cn/imgr?src=http%3A%2F%2Flatex.codecogs.com%2Fgif.latex%3FW"/>
          <p:cNvSpPr>
            <a:spLocks noChangeAspect="1" noChangeArrowheads="1"/>
          </p:cNvSpPr>
          <p:nvPr/>
        </p:nvSpPr>
        <p:spPr bwMode="auto">
          <a:xfrm>
            <a:off x="7229475" y="6572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AutoShape 7" descr="http://ju.outofmemory.cn/imgr?src=http%3A%2F%2Flatex.codecogs.com%2Fgif.latex%3F0"/>
          <p:cNvSpPr>
            <a:spLocks noChangeAspect="1" noChangeArrowheads="1"/>
          </p:cNvSpPr>
          <p:nvPr/>
        </p:nvSpPr>
        <p:spPr bwMode="auto">
          <a:xfrm>
            <a:off x="11712575" y="6572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AutoShape 8" descr="http://ju.outofmemory.cn/imgr?src=http%3A%2F%2Flatex.codecogs.com%2Fgif.latex%3FW"/>
          <p:cNvSpPr>
            <a:spLocks noChangeAspect="1" noChangeArrowheads="1"/>
          </p:cNvSpPr>
          <p:nvPr/>
        </p:nvSpPr>
        <p:spPr bwMode="auto">
          <a:xfrm>
            <a:off x="2657475" y="946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5130" y="405593"/>
            <a:ext cx="7695892" cy="69295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业务需求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ED0F53-AD32-A145-B8F7-AA7D12A7C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95" y="960046"/>
            <a:ext cx="84201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68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740650" y="6816675"/>
            <a:ext cx="2520950" cy="384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5130" y="405593"/>
            <a:ext cx="7695892" cy="69295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数据挖掘实施流程</a:t>
            </a:r>
            <a:r>
              <a:rPr lang="en-US" altLang="zh-CN" sz="2400" dirty="0"/>
              <a:t>——CRISP-DM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15" y="1395205"/>
            <a:ext cx="5269876" cy="47856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50725" y="1575225"/>
            <a:ext cx="468052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  <a:ea typeface="+mn-ea"/>
              </a:rPr>
              <a:t>CRISP-DM (cross-industry standard process for data mining)</a:t>
            </a:r>
            <a:r>
              <a:rPr lang="zh-CN" altLang="en-US" dirty="0">
                <a:latin typeface="+mn-ea"/>
                <a:ea typeface="+mn-ea"/>
              </a:rPr>
              <a:t>，</a:t>
            </a:r>
            <a:r>
              <a:rPr lang="en-US" altLang="zh-CN" dirty="0">
                <a:latin typeface="+mn-ea"/>
                <a:ea typeface="+mn-ea"/>
              </a:rPr>
              <a:t>"</a:t>
            </a:r>
            <a:r>
              <a:rPr lang="zh-CN" altLang="en-US" dirty="0">
                <a:latin typeface="+mn-ea"/>
                <a:ea typeface="+mn-ea"/>
              </a:rPr>
              <a:t>跨行业数据挖掘标准流程</a:t>
            </a:r>
            <a:r>
              <a:rPr lang="en-US" altLang="zh-CN" dirty="0">
                <a:latin typeface="+mn-ea"/>
                <a:ea typeface="+mn-ea"/>
              </a:rPr>
              <a:t>"</a:t>
            </a:r>
            <a:r>
              <a:rPr lang="zh-CN" altLang="en-US" dirty="0">
                <a:latin typeface="+mn-ea"/>
                <a:ea typeface="+mn-ea"/>
              </a:rPr>
              <a:t>。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ea typeface="+mn-ea"/>
              </a:rPr>
              <a:t>此</a:t>
            </a:r>
            <a:r>
              <a:rPr lang="en-US" altLang="zh-CN" dirty="0">
                <a:latin typeface="+mn-ea"/>
                <a:ea typeface="+mn-ea"/>
              </a:rPr>
              <a:t>KDD</a:t>
            </a:r>
            <a:r>
              <a:rPr lang="zh-CN" altLang="en-US" dirty="0">
                <a:latin typeface="+mn-ea"/>
                <a:ea typeface="+mn-ea"/>
              </a:rPr>
              <a:t>（</a:t>
            </a:r>
            <a:r>
              <a:rPr lang="en-US" altLang="zh-CN" dirty="0">
                <a:latin typeface="+mn-ea"/>
                <a:ea typeface="+mn-ea"/>
              </a:rPr>
              <a:t>knowledge discovery in database</a:t>
            </a:r>
            <a:r>
              <a:rPr lang="zh-CN" altLang="en-US" dirty="0">
                <a:latin typeface="+mn-ea"/>
                <a:ea typeface="+mn-ea"/>
              </a:rPr>
              <a:t>）</a:t>
            </a:r>
            <a:r>
              <a:rPr lang="zh-CN" altLang="en-US" dirty="0">
                <a:latin typeface="+mn-ea"/>
                <a:ea typeface="+mn-ea"/>
                <a:hlinkClick r:id="rId4"/>
              </a:rPr>
              <a:t>过程模型</a:t>
            </a:r>
            <a:r>
              <a:rPr lang="zh-CN" altLang="en-US" dirty="0">
                <a:latin typeface="+mn-ea"/>
                <a:ea typeface="+mn-ea"/>
              </a:rPr>
              <a:t>于</a:t>
            </a:r>
            <a:r>
              <a:rPr lang="en-US" altLang="zh-CN" dirty="0">
                <a:latin typeface="+mn-ea"/>
                <a:ea typeface="+mn-ea"/>
              </a:rPr>
              <a:t>1999</a:t>
            </a:r>
            <a:r>
              <a:rPr lang="zh-CN" altLang="en-US" dirty="0">
                <a:latin typeface="+mn-ea"/>
                <a:ea typeface="+mn-ea"/>
              </a:rPr>
              <a:t>年欧盟机构联合起草。通过近几年的发展，</a:t>
            </a:r>
            <a:r>
              <a:rPr lang="en-US" altLang="zh-CN" dirty="0">
                <a:latin typeface="+mn-ea"/>
                <a:ea typeface="+mn-ea"/>
              </a:rPr>
              <a:t>CRISP-DM </a:t>
            </a:r>
            <a:r>
              <a:rPr lang="zh-CN" altLang="en-US" dirty="0">
                <a:latin typeface="+mn-ea"/>
                <a:ea typeface="+mn-ea"/>
              </a:rPr>
              <a:t>模型成为最常用的过程模型方法。</a:t>
            </a:r>
          </a:p>
        </p:txBody>
      </p:sp>
    </p:spTree>
    <p:extLst>
      <p:ext uri="{BB962C8B-B14F-4D97-AF65-F5344CB8AC3E}">
        <p14:creationId xmlns:p14="http://schemas.microsoft.com/office/powerpoint/2010/main" val="158398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740650" y="6816675"/>
            <a:ext cx="2520950" cy="384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5130" y="405593"/>
            <a:ext cx="7695892" cy="69295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数据挖掘实施功能模块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70" y="1395388"/>
            <a:ext cx="90868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68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080195" y="1007225"/>
            <a:ext cx="8382000" cy="574357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740650" y="6816675"/>
            <a:ext cx="2520950" cy="384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5130" y="405593"/>
            <a:ext cx="7695892" cy="69295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一、业务理解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430345" y="1215185"/>
            <a:ext cx="2340260" cy="2700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970405" y="2385315"/>
            <a:ext cx="2925325" cy="2700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610365" y="2874584"/>
            <a:ext cx="360040" cy="2700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555470" y="3320895"/>
            <a:ext cx="2115235" cy="2700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086820" y="4005495"/>
            <a:ext cx="41747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  <a:ea typeface="+mn-ea"/>
              </a:rPr>
              <a:t>业务目标：</a:t>
            </a:r>
            <a:r>
              <a:rPr lang="zh-CN" altLang="en-US" sz="1600" b="1" dirty="0">
                <a:latin typeface="+mn-ea"/>
                <a:ea typeface="+mn-ea"/>
              </a:rPr>
              <a:t>节省人力成本</a:t>
            </a:r>
            <a:endParaRPr lang="en-US" altLang="zh-CN" sz="1600" b="1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  <a:ea typeface="+mn-ea"/>
              </a:rPr>
              <a:t>准确性要求：分类可信度</a:t>
            </a:r>
            <a:r>
              <a:rPr lang="en-US" altLang="zh-CN" sz="1600" dirty="0">
                <a:latin typeface="+mn-ea"/>
                <a:ea typeface="+mn-ea"/>
              </a:rPr>
              <a:t>+</a:t>
            </a:r>
            <a:r>
              <a:rPr lang="zh-CN" altLang="en-US" sz="1600" dirty="0">
                <a:latin typeface="+mn-ea"/>
                <a:ea typeface="+mn-ea"/>
              </a:rPr>
              <a:t>人工稽核工具（多类提示</a:t>
            </a:r>
            <a:r>
              <a:rPr lang="en-US" altLang="zh-CN" sz="1600" dirty="0">
                <a:latin typeface="+mn-ea"/>
                <a:ea typeface="+mn-ea"/>
              </a:rPr>
              <a:t>+</a:t>
            </a:r>
            <a:r>
              <a:rPr lang="zh-CN" altLang="en-US" sz="1600" dirty="0">
                <a:latin typeface="+mn-ea"/>
                <a:ea typeface="+mn-ea"/>
              </a:rPr>
              <a:t>样本数据积累）</a:t>
            </a:r>
            <a:endParaRPr lang="en-US" altLang="zh-CN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  <a:ea typeface="+mn-ea"/>
              </a:rPr>
              <a:t>业务规则</a:t>
            </a:r>
            <a:r>
              <a:rPr lang="en-US" altLang="zh-CN" sz="1600" dirty="0">
                <a:latin typeface="+mn-ea"/>
                <a:ea typeface="+mn-ea"/>
              </a:rPr>
              <a:t>1</a:t>
            </a:r>
            <a:r>
              <a:rPr lang="zh-CN" altLang="en-US" sz="1600" dirty="0">
                <a:latin typeface="+mn-ea"/>
                <a:ea typeface="+mn-ea"/>
              </a:rPr>
              <a:t>：有词根，通过词根标记类别</a:t>
            </a:r>
            <a:endParaRPr lang="en-US" altLang="zh-CN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  <a:ea typeface="+mn-ea"/>
              </a:rPr>
              <a:t>业务规则</a:t>
            </a:r>
            <a:r>
              <a:rPr lang="en-US" altLang="zh-CN" sz="1600" dirty="0">
                <a:latin typeface="+mn-ea"/>
                <a:ea typeface="+mn-ea"/>
              </a:rPr>
              <a:t>2</a:t>
            </a:r>
            <a:r>
              <a:rPr lang="zh-CN" altLang="en-US" sz="1600" dirty="0">
                <a:latin typeface="+mn-ea"/>
                <a:ea typeface="+mn-ea"/>
              </a:rPr>
              <a:t>：没有词根，使用语义标记</a:t>
            </a:r>
            <a:endParaRPr lang="en-US" altLang="zh-CN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业务规则</a:t>
            </a:r>
            <a:r>
              <a:rPr lang="en-US" altLang="zh-CN" sz="1600" dirty="0">
                <a:latin typeface="+mn-ea"/>
              </a:rPr>
              <a:t>3</a:t>
            </a:r>
            <a:r>
              <a:rPr lang="zh-CN" altLang="en-US" sz="1600" dirty="0">
                <a:latin typeface="+mn-ea"/>
              </a:rPr>
              <a:t>：没有词根，使用属性标记</a:t>
            </a:r>
            <a:endParaRPr lang="en-US" altLang="zh-CN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30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740650" y="6816675"/>
            <a:ext cx="2520950" cy="384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5130" y="405593"/>
            <a:ext cx="7695892" cy="69295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二、数据理解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50" y="990160"/>
            <a:ext cx="4470898" cy="56948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45680" y="1028479"/>
            <a:ext cx="454550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+mn-ea"/>
              </a:rPr>
              <a:t>数据量</a:t>
            </a:r>
            <a:endParaRPr lang="en-US" altLang="zh-CN" sz="1200" dirty="0">
              <a:latin typeface="+mn-ea"/>
            </a:endParaRPr>
          </a:p>
          <a:p>
            <a:pPr marL="85725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+mn-ea"/>
                <a:ea typeface="+mn-ea"/>
              </a:rPr>
              <a:t>第一批：训练样本</a:t>
            </a:r>
            <a:r>
              <a:rPr lang="en-US" altLang="zh-CN" sz="1200" dirty="0">
                <a:latin typeface="+mn-ea"/>
                <a:ea typeface="+mn-ea"/>
              </a:rPr>
              <a:t>10</a:t>
            </a:r>
            <a:r>
              <a:rPr lang="zh-CN" altLang="en-US" sz="1200" dirty="0">
                <a:latin typeface="+mn-ea"/>
                <a:ea typeface="+mn-ea"/>
              </a:rPr>
              <a:t>万条</a:t>
            </a:r>
            <a:r>
              <a:rPr lang="en-US" altLang="zh-CN" sz="1200" dirty="0">
                <a:latin typeface="+mn-ea"/>
              </a:rPr>
              <a:t>100</a:t>
            </a:r>
            <a:r>
              <a:rPr lang="zh-CN" altLang="en-US" sz="1200" dirty="0">
                <a:latin typeface="+mn-ea"/>
              </a:rPr>
              <a:t>类</a:t>
            </a:r>
            <a:r>
              <a:rPr lang="zh-CN" altLang="en-US" sz="1200" dirty="0">
                <a:latin typeface="+mn-ea"/>
                <a:ea typeface="+mn-ea"/>
              </a:rPr>
              <a:t>，测试</a:t>
            </a:r>
            <a:r>
              <a:rPr lang="en-US" altLang="zh-CN" sz="1200" dirty="0">
                <a:latin typeface="+mn-ea"/>
                <a:ea typeface="+mn-ea"/>
              </a:rPr>
              <a:t>10</a:t>
            </a:r>
            <a:r>
              <a:rPr lang="zh-CN" altLang="en-US" sz="1200" dirty="0">
                <a:latin typeface="+mn-ea"/>
                <a:ea typeface="+mn-ea"/>
              </a:rPr>
              <a:t>万条</a:t>
            </a:r>
            <a:endParaRPr lang="en-US" altLang="zh-CN" sz="1200" dirty="0">
              <a:latin typeface="+mn-ea"/>
              <a:ea typeface="+mn-ea"/>
            </a:endParaRPr>
          </a:p>
          <a:p>
            <a:pPr marL="85725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+mn-ea"/>
                <a:ea typeface="+mn-ea"/>
              </a:rPr>
              <a:t>第二批：训练</a:t>
            </a:r>
            <a:r>
              <a:rPr lang="zh-CN" altLang="en-US" sz="1200" dirty="0">
                <a:latin typeface="+mn-ea"/>
              </a:rPr>
              <a:t>样本</a:t>
            </a:r>
            <a:r>
              <a:rPr lang="en-US" altLang="zh-CN" sz="1200" dirty="0">
                <a:latin typeface="+mn-ea"/>
                <a:ea typeface="+mn-ea"/>
              </a:rPr>
              <a:t>20</a:t>
            </a:r>
            <a:r>
              <a:rPr lang="zh-CN" altLang="en-US" sz="1200" dirty="0">
                <a:latin typeface="+mn-ea"/>
                <a:ea typeface="+mn-ea"/>
              </a:rPr>
              <a:t>万条</a:t>
            </a:r>
            <a:r>
              <a:rPr lang="en-US" altLang="zh-CN" sz="1200" dirty="0">
                <a:latin typeface="+mn-ea"/>
              </a:rPr>
              <a:t>2000</a:t>
            </a:r>
            <a:r>
              <a:rPr lang="zh-CN" altLang="en-US" sz="1200" dirty="0">
                <a:latin typeface="+mn-ea"/>
              </a:rPr>
              <a:t>类</a:t>
            </a:r>
            <a:r>
              <a:rPr lang="zh-CN" altLang="en-US" sz="1200" dirty="0">
                <a:latin typeface="+mn-ea"/>
                <a:ea typeface="+mn-ea"/>
              </a:rPr>
              <a:t>，测试</a:t>
            </a:r>
            <a:r>
              <a:rPr lang="en-US" altLang="zh-CN" sz="1200" dirty="0">
                <a:latin typeface="+mn-ea"/>
                <a:ea typeface="+mn-ea"/>
              </a:rPr>
              <a:t>50</a:t>
            </a:r>
            <a:r>
              <a:rPr lang="zh-CN" altLang="en-US" sz="1200" dirty="0">
                <a:latin typeface="+mn-ea"/>
                <a:ea typeface="+mn-ea"/>
              </a:rPr>
              <a:t>万条</a:t>
            </a:r>
            <a:endParaRPr lang="en-US" altLang="zh-CN" sz="12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200" dirty="0">
                <a:latin typeface="+mn-ea"/>
                <a:ea typeface="+mn-ea"/>
              </a:rPr>
              <a:t>Keyword</a:t>
            </a:r>
            <a:r>
              <a:rPr lang="zh-CN" altLang="en-US" sz="1200" dirty="0">
                <a:latin typeface="+mn-ea"/>
                <a:ea typeface="+mn-ea"/>
              </a:rPr>
              <a:t>较短，不成句子</a:t>
            </a:r>
            <a:endParaRPr lang="en-US" altLang="zh-CN" sz="12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200" dirty="0">
                <a:latin typeface="+mn-ea"/>
                <a:ea typeface="+mn-ea"/>
              </a:rPr>
              <a:t>Keyword</a:t>
            </a:r>
            <a:r>
              <a:rPr lang="zh-CN" altLang="en-US" sz="1200" dirty="0">
                <a:latin typeface="+mn-ea"/>
                <a:ea typeface="+mn-ea"/>
              </a:rPr>
              <a:t>中大多包含了品类名（词根），大部分是单一品类，少部分包含多个品类</a:t>
            </a:r>
            <a:endParaRPr lang="en-US" altLang="zh-CN" sz="12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+mn-ea"/>
              </a:rPr>
              <a:t>存在较多没有词根的关键词，存在多个词根的关键词</a:t>
            </a:r>
            <a:endParaRPr lang="en-US" altLang="zh-CN" sz="12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+mn-ea"/>
                <a:ea typeface="+mn-ea"/>
              </a:rPr>
              <a:t>根据品牌名可以识别出品类</a:t>
            </a:r>
            <a:endParaRPr lang="en-US" altLang="zh-CN" sz="12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+mn-ea"/>
              </a:rPr>
              <a:t>数据质量较差</a:t>
            </a:r>
            <a:endParaRPr lang="en-US" altLang="zh-CN" sz="1200" dirty="0">
              <a:latin typeface="+mn-ea"/>
              <a:ea typeface="+mn-ea"/>
            </a:endParaRPr>
          </a:p>
          <a:p>
            <a:pPr marL="85725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+mn-ea"/>
                <a:ea typeface="+mn-ea"/>
              </a:rPr>
              <a:t>品类定义数据和样本数据品类不一致</a:t>
            </a:r>
            <a:endParaRPr lang="en-US" altLang="zh-CN" sz="1200" dirty="0">
              <a:latin typeface="+mn-ea"/>
              <a:ea typeface="+mn-ea"/>
            </a:endParaRPr>
          </a:p>
          <a:p>
            <a:pPr marL="85725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+mn-ea"/>
                <a:ea typeface="+mn-ea"/>
              </a:rPr>
              <a:t>Keyword</a:t>
            </a:r>
            <a:r>
              <a:rPr lang="zh-CN" altLang="en-US" sz="1200" dirty="0">
                <a:latin typeface="+mn-ea"/>
                <a:ea typeface="+mn-ea"/>
              </a:rPr>
              <a:t>有错误字符</a:t>
            </a:r>
            <a:endParaRPr lang="en-US" altLang="zh-CN" sz="1200" dirty="0">
              <a:latin typeface="+mn-ea"/>
              <a:ea typeface="+mn-ea"/>
            </a:endParaRPr>
          </a:p>
          <a:p>
            <a:pPr marL="85725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+mn-ea"/>
                <a:ea typeface="+mn-ea"/>
              </a:rPr>
              <a:t>三级品类有多值（酒柜</a:t>
            </a:r>
            <a:r>
              <a:rPr lang="en-US" altLang="zh-CN" sz="1200" dirty="0">
                <a:latin typeface="+mn-ea"/>
                <a:ea typeface="+mn-ea"/>
              </a:rPr>
              <a:t>/</a:t>
            </a:r>
            <a:r>
              <a:rPr lang="zh-CN" altLang="en-US" sz="1200" dirty="0">
                <a:latin typeface="+mn-ea"/>
                <a:ea typeface="+mn-ea"/>
              </a:rPr>
              <a:t>冰吧</a:t>
            </a:r>
            <a:r>
              <a:rPr lang="en-US" altLang="zh-CN" sz="1200" dirty="0">
                <a:latin typeface="+mn-ea"/>
                <a:ea typeface="+mn-ea"/>
              </a:rPr>
              <a:t>/</a:t>
            </a:r>
            <a:r>
              <a:rPr lang="zh-CN" altLang="en-US" sz="1200" dirty="0">
                <a:latin typeface="+mn-ea"/>
                <a:ea typeface="+mn-ea"/>
              </a:rPr>
              <a:t>冷柜）</a:t>
            </a:r>
            <a:endParaRPr lang="en-US" altLang="zh-CN" sz="1200" dirty="0">
              <a:latin typeface="+mn-ea"/>
              <a:ea typeface="+mn-ea"/>
            </a:endParaRPr>
          </a:p>
          <a:p>
            <a:pPr marL="85725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+mn-ea"/>
                <a:ea typeface="+mn-ea"/>
              </a:rPr>
              <a:t>品类定义中包含空格</a:t>
            </a:r>
            <a:endParaRPr lang="en-US" altLang="zh-CN" sz="1200" dirty="0">
              <a:latin typeface="+mn-ea"/>
              <a:ea typeface="+mn-ea"/>
            </a:endParaRPr>
          </a:p>
          <a:p>
            <a:pPr marL="85725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+mn-ea"/>
              </a:rPr>
              <a:t>……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+mn-ea"/>
                <a:ea typeface="+mn-ea"/>
              </a:rPr>
              <a:t>样本数据不均衡，大部分品类样本数据很少</a:t>
            </a:r>
            <a:endParaRPr lang="en-US" altLang="zh-CN" sz="12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+mn-ea"/>
                <a:ea typeface="+mn-ea"/>
              </a:rPr>
              <a:t>模型构建思路</a:t>
            </a:r>
            <a:endParaRPr lang="en-US" altLang="zh-CN" sz="1200" dirty="0">
              <a:latin typeface="+mn-ea"/>
              <a:ea typeface="+mn-ea"/>
            </a:endParaRPr>
          </a:p>
          <a:p>
            <a:pPr marL="85725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+mn-ea"/>
                <a:ea typeface="+mn-ea"/>
              </a:rPr>
              <a:t>单个词根：</a:t>
            </a:r>
            <a:r>
              <a:rPr lang="en-US" altLang="zh-CN" sz="1200" dirty="0">
                <a:latin typeface="+mn-ea"/>
                <a:ea typeface="+mn-ea"/>
              </a:rPr>
              <a:t>SQL</a:t>
            </a:r>
            <a:r>
              <a:rPr lang="zh-CN" altLang="en-US" sz="1200" dirty="0">
                <a:latin typeface="+mn-ea"/>
                <a:ea typeface="+mn-ea"/>
              </a:rPr>
              <a:t>直接匹配</a:t>
            </a:r>
            <a:endParaRPr lang="en-US" altLang="zh-CN" sz="1200" dirty="0">
              <a:latin typeface="+mn-ea"/>
              <a:ea typeface="+mn-ea"/>
            </a:endParaRPr>
          </a:p>
          <a:p>
            <a:pPr marL="85725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+mn-ea"/>
                <a:ea typeface="+mn-ea"/>
              </a:rPr>
              <a:t>没有</a:t>
            </a:r>
            <a:r>
              <a:rPr lang="en-US" altLang="zh-CN" sz="1200" dirty="0">
                <a:latin typeface="+mn-ea"/>
                <a:ea typeface="+mn-ea"/>
              </a:rPr>
              <a:t>/</a:t>
            </a:r>
            <a:r>
              <a:rPr lang="zh-CN" altLang="en-US" sz="1200" dirty="0">
                <a:latin typeface="+mn-ea"/>
                <a:ea typeface="+mn-ea"/>
              </a:rPr>
              <a:t>多个词根：分类模型，</a:t>
            </a:r>
            <a:r>
              <a:rPr lang="zh-CN" altLang="en-US" sz="1200" dirty="0">
                <a:latin typeface="+mn-ea"/>
              </a:rPr>
              <a:t>同语义词根</a:t>
            </a:r>
            <a:endParaRPr lang="en-US" altLang="zh-CN" sz="1200" dirty="0">
              <a:latin typeface="+mn-ea"/>
            </a:endParaRPr>
          </a:p>
          <a:p>
            <a:pPr marL="85725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+mn-ea"/>
                <a:ea typeface="+mn-ea"/>
              </a:rPr>
              <a:t>分词区分全模式、精确模式、搜索引擎模式</a:t>
            </a:r>
            <a:endParaRPr lang="en-US" altLang="zh-CN" sz="1200" dirty="0">
              <a:latin typeface="+mn-ea"/>
              <a:ea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494765" y="4780105"/>
            <a:ext cx="2700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977675" y="4780105"/>
            <a:ext cx="2700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294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740650" y="6816675"/>
            <a:ext cx="2520950" cy="384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5130" y="405593"/>
            <a:ext cx="7695892" cy="69295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三、数据准备</a:t>
            </a:r>
            <a:r>
              <a:rPr lang="en-US" altLang="zh-CN" sz="2400" dirty="0"/>
              <a:t>——</a:t>
            </a:r>
            <a:r>
              <a:rPr lang="zh-CN" altLang="en-US" sz="2400" dirty="0"/>
              <a:t>建表</a:t>
            </a:r>
            <a:r>
              <a:rPr lang="en-US" altLang="zh-CN" sz="2400" dirty="0"/>
              <a:t>&amp;ETL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0" y="1620230"/>
            <a:ext cx="10671008" cy="47722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35" y="1219707"/>
            <a:ext cx="9530817" cy="32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8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740650" y="6816675"/>
            <a:ext cx="2520950" cy="384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5130" y="405593"/>
            <a:ext cx="7695892" cy="69295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三、数据准备</a:t>
            </a:r>
            <a:r>
              <a:rPr lang="en-US" altLang="zh-CN" sz="2400" dirty="0"/>
              <a:t>——</a:t>
            </a:r>
            <a:r>
              <a:rPr lang="zh-CN" altLang="en-US" sz="2400" dirty="0"/>
              <a:t>关键词分词</a:t>
            </a:r>
          </a:p>
        </p:txBody>
      </p:sp>
      <p:sp>
        <p:nvSpPr>
          <p:cNvPr id="5" name="矩形 4"/>
          <p:cNvSpPr/>
          <p:nvPr/>
        </p:nvSpPr>
        <p:spPr>
          <a:xfrm>
            <a:off x="352770" y="3111088"/>
            <a:ext cx="31337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1400" dirty="0"/>
              <a:t>基于前缀字典树</a:t>
            </a:r>
            <a:r>
              <a:rPr lang="en-US" altLang="zh-CN" sz="1400" dirty="0" err="1"/>
              <a:t>Trie</a:t>
            </a:r>
            <a:r>
              <a:rPr lang="zh-CN" altLang="en-US" sz="1400" dirty="0"/>
              <a:t>实现高效的词图扫描，生成句子中汉字所有可能成词情况所构成的有向无环图 </a:t>
            </a:r>
            <a:r>
              <a:rPr lang="en-US" altLang="zh-CN" sz="1400" dirty="0"/>
              <a:t>(DAG)</a:t>
            </a:r>
            <a:r>
              <a:rPr lang="zh-CN" altLang="en-US" sz="1400" dirty="0"/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3273658" y="4127682"/>
            <a:ext cx="33753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zh-CN" altLang="en-US" sz="1400" dirty="0"/>
              <a:t>结合</a:t>
            </a:r>
            <a:r>
              <a:rPr lang="en-US" altLang="zh-CN" sz="1400" dirty="0"/>
              <a:t>DAG</a:t>
            </a:r>
            <a:r>
              <a:rPr lang="zh-CN" altLang="en-US" sz="1400" dirty="0"/>
              <a:t>找出基于词频的最大切分组合，解决双重理解词语组合的问题。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95" y="1712531"/>
            <a:ext cx="3342660" cy="43893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00216" y="1098551"/>
            <a:ext cx="4420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分词是提取中文文本特征的前提</a:t>
            </a:r>
            <a:endParaRPr lang="en-US" altLang="zh-CN" sz="16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411" y="907449"/>
            <a:ext cx="1286129" cy="287082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753" y="900150"/>
            <a:ext cx="4076504" cy="187621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940323" y="3150400"/>
            <a:ext cx="33349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zh-CN" altLang="en-US" sz="1400" dirty="0"/>
              <a:t>对于字典中没有的词，使用</a:t>
            </a:r>
            <a:r>
              <a:rPr lang="en-US" altLang="zh-CN" sz="1400" dirty="0"/>
              <a:t>HMM </a:t>
            </a:r>
            <a:r>
              <a:rPr lang="zh-CN" altLang="en-US" sz="1400" dirty="0"/>
              <a:t>模型识别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0650" y="3683378"/>
            <a:ext cx="2842790" cy="135457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1005" y="4950600"/>
            <a:ext cx="1136397" cy="12735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749" y="4054370"/>
            <a:ext cx="1793643" cy="256474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25" y="4713389"/>
            <a:ext cx="4583060" cy="10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11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740650" y="6816675"/>
            <a:ext cx="2520950" cy="38417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9481D1-FBB7-47A6-9DA0-B2DC666E375B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95130" y="405593"/>
            <a:ext cx="7695892" cy="692958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三、数据准备</a:t>
            </a:r>
            <a:r>
              <a:rPr lang="en-US" altLang="zh-CN" sz="2400" dirty="0"/>
              <a:t>——</a:t>
            </a:r>
            <a:r>
              <a:rPr lang="zh-CN" altLang="en-US" sz="2400" dirty="0"/>
              <a:t>分词结果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69" y="1098551"/>
            <a:ext cx="10199794" cy="502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27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39608</TotalTime>
  <Words>589</Words>
  <Application>Microsoft Macintosh PowerPoint</Application>
  <PresentationFormat>Custom</PresentationFormat>
  <Paragraphs>108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微软雅黑</vt:lpstr>
      <vt:lpstr>宋体</vt:lpstr>
      <vt:lpstr>Arial</vt:lpstr>
      <vt:lpstr>Calibri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Lenovo (Beijing)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lixzva</dc:creator>
  <cp:lastModifiedBy>Microsoft Office User</cp:lastModifiedBy>
  <cp:revision>2497</cp:revision>
  <dcterms:created xsi:type="dcterms:W3CDTF">2012-10-26T07:13:38Z</dcterms:created>
  <dcterms:modified xsi:type="dcterms:W3CDTF">2019-12-29T19:47:03Z</dcterms:modified>
</cp:coreProperties>
</file>